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8"/>
  </p:notesMasterIdLst>
  <p:sldIdLst>
    <p:sldId id="256" r:id="rId2"/>
    <p:sldId id="374" r:id="rId3"/>
    <p:sldId id="365" r:id="rId4"/>
    <p:sldId id="367" r:id="rId5"/>
    <p:sldId id="368" r:id="rId6"/>
    <p:sldId id="366" r:id="rId7"/>
    <p:sldId id="392" r:id="rId8"/>
    <p:sldId id="407" r:id="rId9"/>
    <p:sldId id="406" r:id="rId10"/>
    <p:sldId id="350" r:id="rId11"/>
    <p:sldId id="353" r:id="rId12"/>
    <p:sldId id="354" r:id="rId13"/>
    <p:sldId id="369" r:id="rId14"/>
    <p:sldId id="371" r:id="rId15"/>
    <p:sldId id="370" r:id="rId16"/>
    <p:sldId id="372" r:id="rId17"/>
    <p:sldId id="393" r:id="rId18"/>
    <p:sldId id="403" r:id="rId19"/>
    <p:sldId id="375" r:id="rId20"/>
    <p:sldId id="404" r:id="rId21"/>
    <p:sldId id="373" r:id="rId22"/>
    <p:sldId id="378" r:id="rId23"/>
    <p:sldId id="382" r:id="rId24"/>
    <p:sldId id="379" r:id="rId25"/>
    <p:sldId id="405" r:id="rId26"/>
    <p:sldId id="3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0286"/>
  </p:normalViewPr>
  <p:slideViewPr>
    <p:cSldViewPr snapToGrid="0">
      <p:cViewPr varScale="1">
        <p:scale>
          <a:sx n="86" d="100"/>
          <a:sy n="86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learn (that’s why we started with 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simple, straightforward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simple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Procedural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scale and hard to reuse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“flat”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good for larger applications (gets unwieldy fast)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Much easier to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larger, more complex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flexible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maintain and extend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can be complicated, harder to “read”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Takes way more time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Nothing! We didn’t actually MAKE a song. We just made blueprints for a song – a description of what a Die should know about itself (</a:t>
            </a:r>
            <a:r>
              <a:rPr lang="en-US" dirty="0" err="1"/>
              <a:t>num_sides</a:t>
            </a:r>
            <a:r>
              <a:rPr lang="en-US" dirty="0"/>
              <a:t>, </a:t>
            </a:r>
            <a:r>
              <a:rPr lang="en-US" dirty="0" err="1"/>
              <a:t>current_value</a:t>
            </a:r>
            <a:r>
              <a:rPr lang="en-US" dirty="0"/>
              <a:t>, etc.), and what it should be able to do (print and play).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9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87489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511427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522967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blueprint, we can make </a:t>
            </a:r>
            <a:r>
              <a:rPr lang="en-US" b="1" dirty="0"/>
              <a:t>instances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5147" y="484525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3331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2B6DF8-F8F6-154C-AA4B-049D8249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82978" y="1143360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3498871" y="2544683"/>
            <a:ext cx="2043048" cy="1548422"/>
            <a:chOff x="-414818" y="2274132"/>
            <a:chExt cx="2043048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414818" y="2886005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434304">
              <a:off x="76061" y="227038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50D5BA6-E533-354A-9860-8E71A681C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29469" r="29738" b="63305"/>
          <a:stretch/>
        </p:blipFill>
        <p:spPr>
          <a:xfrm>
            <a:off x="5061680" y="2493498"/>
            <a:ext cx="4008329" cy="33109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1919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78E61D9-FE15-C642-B223-CCAE6CB7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23214" y="1143360"/>
            <a:ext cx="6243803" cy="458166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1EFB59F-8205-D940-B893-9DB2AE4AC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8672" t="36695" r="29738" b="44983"/>
          <a:stretch/>
        </p:blipFill>
        <p:spPr>
          <a:xfrm>
            <a:off x="4864754" y="2824590"/>
            <a:ext cx="3845491" cy="8394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850827" y="1629504"/>
            <a:ext cx="1985541" cy="1548422"/>
            <a:chOff x="-778477" y="2192301"/>
            <a:chExt cx="1985541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139144" y="26995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210171">
              <a:off x="-774729" y="2188553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3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F16C4C5-C45A-804A-9244-7065833E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52997" y="1123837"/>
            <a:ext cx="6243803" cy="458166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881DDDE-A809-9A48-82B2-9395A3DA4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58906" r="58627" b="33705"/>
          <a:stretch/>
        </p:blipFill>
        <p:spPr>
          <a:xfrm>
            <a:off x="5031699" y="3822807"/>
            <a:ext cx="2204581" cy="33855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>
            <a:off x="3438337" y="3598377"/>
            <a:ext cx="2093510" cy="1929422"/>
            <a:chOff x="415643" y="3324902"/>
            <a:chExt cx="2093510" cy="19294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7A5EE1-07E8-754D-9B2F-E6132C5CC402}"/>
                </a:ext>
              </a:extLst>
            </p:cNvPr>
            <p:cNvGrpSpPr/>
            <p:nvPr/>
          </p:nvGrpSpPr>
          <p:grpSpPr>
            <a:xfrm>
              <a:off x="415643" y="3705902"/>
              <a:ext cx="2093510" cy="1548422"/>
              <a:chOff x="-465280" y="2700121"/>
              <a:chExt cx="2093510" cy="15484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0667A-D906-2942-BE70-D0F6F335079E}"/>
                  </a:ext>
                </a:extLst>
              </p:cNvPr>
              <p:cNvSpPr txBox="1"/>
              <p:nvPr/>
            </p:nvSpPr>
            <p:spPr>
              <a:xfrm>
                <a:off x="-465280" y="3135777"/>
                <a:ext cx="9733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3470"/>
                    </a:solidFill>
                  </a:rPr>
                  <a:t>methods</a:t>
                </a:r>
                <a:endParaRPr lang="en-US" sz="16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2E8AEB61-1CCE-6448-88FF-CA154BD0ED34}"/>
                  </a:ext>
                </a:extLst>
              </p:cNvPr>
              <p:cNvSpPr/>
              <p:nvPr/>
            </p:nvSpPr>
            <p:spPr>
              <a:xfrm rot="16434304">
                <a:off x="76061" y="2696373"/>
                <a:ext cx="1548422" cy="1555917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8028677"/>
                  <a:gd name="adj5" fmla="val 7233"/>
                </a:avLst>
              </a:prstGeom>
              <a:solidFill>
                <a:srgbClr val="003470"/>
              </a:solidFill>
              <a:ln w="26424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5165696" flipV="1">
              <a:off x="956983" y="33211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05272A4-1F2A-0F47-9FB2-C506B1CB33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82700" r="29738" b="10201"/>
          <a:stretch/>
        </p:blipFill>
        <p:spPr>
          <a:xfrm>
            <a:off x="5031699" y="4912965"/>
            <a:ext cx="4008329" cy="32528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2731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F73058-158F-4941-A469-7670CE1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48460" y="863351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I </a:t>
            </a:r>
            <a:r>
              <a:rPr lang="en-US" b="1" dirty="0"/>
              <a:t>run</a:t>
            </a:r>
            <a:r>
              <a:rPr lang="en-US" dirty="0"/>
              <a:t> this program?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88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class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722" y="1424184"/>
            <a:ext cx="3922387" cy="40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8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 flipH="1">
            <a:off x="6241480" y="2060739"/>
            <a:ext cx="3416037" cy="1548422"/>
            <a:chOff x="-963126" y="3582117"/>
            <a:chExt cx="3416037" cy="15484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963126" y="4017773"/>
              <a:ext cx="18870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call the 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6300000" flipV="1">
              <a:off x="900742" y="3578369"/>
              <a:ext cx="1548422" cy="1555917"/>
            </a:xfrm>
            <a:prstGeom prst="circularArrow">
              <a:avLst>
                <a:gd name="adj1" fmla="val 1682"/>
                <a:gd name="adj2" fmla="val 1563058"/>
                <a:gd name="adj3" fmla="val 113871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566895A8-5A1C-8248-96F2-EB1D3C9637A0}"/>
              </a:ext>
            </a:extLst>
          </p:cNvPr>
          <p:cNvSpPr/>
          <p:nvPr/>
        </p:nvSpPr>
        <p:spPr>
          <a:xfrm rot="6300000" flipH="1">
            <a:off x="6157719" y="1656112"/>
            <a:ext cx="1548422" cy="1555917"/>
          </a:xfrm>
          <a:prstGeom prst="circularArrow">
            <a:avLst>
              <a:gd name="adj1" fmla="val 1682"/>
              <a:gd name="adj2" fmla="val 1563058"/>
              <a:gd name="adj3" fmla="val 1138711"/>
              <a:gd name="adj4" fmla="val 1818624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860" y="1383006"/>
            <a:ext cx="3922387" cy="400048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AF365B6-02EE-8B49-BBB6-83C5A848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9348" r="50408" b="82260"/>
          <a:stretch/>
        </p:blipFill>
        <p:spPr>
          <a:xfrm>
            <a:off x="4894324" y="1756962"/>
            <a:ext cx="1565753" cy="3357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C3CE0D0-4992-F149-B100-BED184940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43649" r="50408" b="47453"/>
          <a:stretch/>
        </p:blipFill>
        <p:spPr>
          <a:xfrm>
            <a:off x="4894324" y="3129197"/>
            <a:ext cx="1565753" cy="35593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32214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instances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520465" y="1434496"/>
            <a:ext cx="6868633" cy="4862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4115352" y="1322847"/>
            <a:ext cx="2168075" cy="1548422"/>
            <a:chOff x="-301306" y="2741276"/>
            <a:chExt cx="2168075" cy="1548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01306" y="2755178"/>
              <a:ext cx="1455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they don’t all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have the same 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389829" flipH="1">
              <a:off x="314600" y="2737528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07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Big idea</a:t>
            </a:r>
          </a:p>
          <a:p>
            <a:pPr lvl="1"/>
            <a:r>
              <a:rPr lang="en-US" sz="2600" dirty="0"/>
              <a:t>recap classes</a:t>
            </a:r>
          </a:p>
          <a:p>
            <a:pPr lvl="1"/>
            <a:r>
              <a:rPr lang="en-US" sz="2600" dirty="0"/>
              <a:t>public vs private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3234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BB3-75F2-3940-8919-4809501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definition vs. </a:t>
            </a:r>
            <a:r>
              <a:rPr lang="en-US" b="1" dirty="0">
                <a:latin typeface="Courier" pitchFamily="2" charset="0"/>
              </a:rPr>
              <a:t>instance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1F0443-D324-8642-A86E-22DD548D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27" y="1194182"/>
            <a:ext cx="3981450" cy="4635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D0A4E6-300F-214A-A2B0-20264359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40" y="1532720"/>
            <a:ext cx="3972302" cy="3792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5AC1F-63ED-5545-A3F6-3AAD8450A666}"/>
              </a:ext>
            </a:extLst>
          </p:cNvPr>
          <p:cNvSpPr txBox="1"/>
          <p:nvPr/>
        </p:nvSpPr>
        <p:spPr>
          <a:xfrm>
            <a:off x="8525405" y="5506695"/>
            <a:ext cx="296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3470"/>
                </a:solidFill>
              </a:rPr>
              <a:t>…make sense?</a:t>
            </a:r>
          </a:p>
        </p:txBody>
      </p:sp>
    </p:spTree>
    <p:extLst>
      <p:ext uri="{BB962C8B-B14F-4D97-AF65-F5344CB8AC3E}">
        <p14:creationId xmlns:p14="http://schemas.microsoft.com/office/powerpoint/2010/main" val="644813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419D8-267F-EB40-9409-235CE3F6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111B90-839D-CA41-BFE8-04188A864BF7}"/>
              </a:ext>
            </a:extLst>
          </p:cNvPr>
          <p:cNvGrpSpPr/>
          <p:nvPr/>
        </p:nvGrpSpPr>
        <p:grpSpPr>
          <a:xfrm>
            <a:off x="4031105" y="2471268"/>
            <a:ext cx="5139206" cy="2809255"/>
            <a:chOff x="-31929" y="3342073"/>
            <a:chExt cx="5139206" cy="28092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DD63B0-5977-914D-AF28-9327597B6AFC}"/>
                </a:ext>
              </a:extLst>
            </p:cNvPr>
            <p:cNvSpPr txBox="1"/>
            <p:nvPr/>
          </p:nvSpPr>
          <p:spPr>
            <a:xfrm>
              <a:off x="81515" y="5197221"/>
              <a:ext cx="50257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“Why can’t I just access attributes </a:t>
              </a:r>
              <a:r>
                <a:rPr lang="en-US" sz="2800" b="1" dirty="0">
                  <a:solidFill>
                    <a:srgbClr val="003470"/>
                  </a:solidFill>
                </a:rPr>
                <a:t>directly</a:t>
              </a:r>
              <a:r>
                <a:rPr lang="en-US" sz="2800" dirty="0">
                  <a:solidFill>
                    <a:srgbClr val="003470"/>
                  </a:solidFill>
                </a:rPr>
                <a:t>?”</a:t>
              </a:r>
              <a:endParaRPr lang="en-US" sz="2800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5755FFC8-CAC0-7E49-A88C-C233242DE023}"/>
                </a:ext>
              </a:extLst>
            </p:cNvPr>
            <p:cNvSpPr/>
            <p:nvPr/>
          </p:nvSpPr>
          <p:spPr>
            <a:xfrm rot="14436755">
              <a:off x="-26567" y="3336711"/>
              <a:ext cx="2215286" cy="2226009"/>
            </a:xfrm>
            <a:prstGeom prst="circularArrow">
              <a:avLst>
                <a:gd name="adj1" fmla="val 1411"/>
                <a:gd name="adj2" fmla="val 778617"/>
                <a:gd name="adj3" fmla="val 20880751"/>
                <a:gd name="adj4" fmla="val 14495991"/>
                <a:gd name="adj5" fmla="val 4510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C6B0C2-0CB1-614E-BFF7-6C9DBA95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t="82767" r="50000"/>
          <a:stretch/>
        </p:blipFill>
        <p:spPr>
          <a:xfrm>
            <a:off x="4670391" y="1932795"/>
            <a:ext cx="5823789" cy="16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0C8F-E662-1640-84FF-C83A7080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back to our ATM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EE32-452B-E748-A3E5-84A60C03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Can you imagine any </a:t>
            </a:r>
            <a:r>
              <a:rPr lang="en-US" sz="2800" b="1" dirty="0">
                <a:latin typeface="Courier" pitchFamily="2" charset="0"/>
              </a:rPr>
              <a:t>attributes/methods </a:t>
            </a:r>
            <a:r>
              <a:rPr lang="en-US" sz="2800" dirty="0"/>
              <a:t>you might want to be </a:t>
            </a:r>
            <a:r>
              <a:rPr lang="en-US" sz="2800" b="1" dirty="0">
                <a:latin typeface="Courier" pitchFamily="2" charset="0"/>
              </a:rPr>
              <a:t>private</a:t>
            </a:r>
            <a:r>
              <a:rPr lang="en-US" sz="28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88680-4B67-634E-B5DB-C367917C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1" y="2549264"/>
            <a:ext cx="3975100" cy="3975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076FEB-6D76-9848-8967-5783260C3C63}"/>
              </a:ext>
            </a:extLst>
          </p:cNvPr>
          <p:cNvGrpSpPr/>
          <p:nvPr/>
        </p:nvGrpSpPr>
        <p:grpSpPr>
          <a:xfrm>
            <a:off x="7593984" y="2614437"/>
            <a:ext cx="3850861" cy="3370311"/>
            <a:chOff x="5493028" y="3037116"/>
            <a:chExt cx="3850861" cy="3370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8C31E-2AEE-B744-A0DE-07FA57C4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493028" y="3037116"/>
              <a:ext cx="3850861" cy="33007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D734D-B1F1-D347-8940-269E3D87245D}"/>
                </a:ext>
              </a:extLst>
            </p:cNvPr>
            <p:cNvSpPr txBox="1"/>
            <p:nvPr/>
          </p:nvSpPr>
          <p:spPr>
            <a:xfrm>
              <a:off x="5896403" y="6007317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 pitchFamily="2" charset="0"/>
                </a:rPr>
                <a:t>print(</a:t>
              </a:r>
              <a:r>
                <a:rPr lang="en-US" sz="2000" b="1" dirty="0" err="1">
                  <a:latin typeface="Courier" pitchFamily="2" charset="0"/>
                </a:rPr>
                <a:t>account.pin</a:t>
              </a:r>
              <a:r>
                <a:rPr lang="en-US" sz="2000" b="1" dirty="0">
                  <a:latin typeface="Courier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3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public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 </a:t>
            </a:r>
            <a:r>
              <a:rPr lang="en-US" sz="2800" b="1" dirty="0">
                <a:latin typeface="Courier" pitchFamily="2" charset="0"/>
              </a:rPr>
              <a:t>methods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attributes</a:t>
            </a:r>
            <a:r>
              <a:rPr lang="en-US" sz="2800" dirty="0"/>
              <a:t> are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public</a:t>
            </a:r>
            <a:r>
              <a:rPr lang="en-US" sz="2800" dirty="0"/>
              <a:t> by default </a:t>
            </a:r>
            <a:r>
              <a:rPr lang="en-US" dirty="0"/>
              <a:t>this means that they can be accessed from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b="1" dirty="0">
                <a:latin typeface="Courier" pitchFamily="2" charset="0"/>
              </a:rPr>
              <a:t>instance</a:t>
            </a:r>
            <a:r>
              <a:rPr lang="mr-IN" dirty="0"/>
              <a:t>…</a:t>
            </a:r>
            <a:r>
              <a:rPr lang="en-US" dirty="0"/>
              <a:t> by anyone (for better or for worse)</a:t>
            </a:r>
          </a:p>
          <a:p>
            <a:pPr lvl="1"/>
            <a:endParaRPr lang="en-US" sz="2400" dirty="0"/>
          </a:p>
          <a:p>
            <a:r>
              <a:rPr lang="en-US" sz="2800" dirty="0"/>
              <a:t>To make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</a:t>
            </a:r>
            <a:r>
              <a:rPr lang="en-US" sz="2800" dirty="0"/>
              <a:t>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private</a:t>
            </a:r>
            <a:r>
              <a:rPr lang="en-US" sz="2800" dirty="0"/>
              <a:t> (i.e. accessible only within the </a:t>
            </a:r>
            <a:r>
              <a:rPr lang="en-US" sz="2800" b="1" dirty="0">
                <a:latin typeface="Courier" pitchFamily="2" charset="0"/>
              </a:rPr>
              <a:t>instance</a:t>
            </a:r>
            <a:r>
              <a:rPr lang="en-US" sz="2800" dirty="0"/>
              <a:t> itself), prefix it with a double underscore (_</a:t>
            </a:r>
            <a:r>
              <a:rPr lang="en-US" sz="1000" dirty="0"/>
              <a:t> </a:t>
            </a:r>
            <a:r>
              <a:rPr lang="en-US" sz="2800" dirty="0"/>
              <a:t>_)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84C9-3775-9C4F-A4B5-65621F81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1179" y="4133332"/>
            <a:ext cx="5491378" cy="12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9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254A-9DBE-6E95-2F88-3D4044C5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3A3D-F764-CE9C-36EA-885F8F09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Create a class to represent CAIS 117 (students, time, place, grades, etc.) </a:t>
            </a:r>
          </a:p>
          <a:p>
            <a:r>
              <a:rPr lang="en-US" sz="2400" dirty="0"/>
              <a:t>Which attributes should be private and which should be public?</a:t>
            </a:r>
          </a:p>
          <a:p>
            <a:r>
              <a:rPr lang="en-US" sz="2400" dirty="0"/>
              <a:t>Once you have your class, write a program that makes an instance of that class and prints that names of everyone in class </a:t>
            </a:r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523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B5D3-4139-0547-85A6-7276A5CB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5295-7429-134A-A133-FBC3F1E1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Object-oriented programming is a </a:t>
            </a:r>
            <a:r>
              <a:rPr lang="en-US" sz="2400" b="1" dirty="0"/>
              <a:t>powerful paradigm</a:t>
            </a:r>
            <a:endParaRPr lang="en-US" sz="2400" dirty="0"/>
          </a:p>
          <a:p>
            <a:r>
              <a:rPr lang="en-US" sz="2400" b="1" dirty="0"/>
              <a:t>It’s also very common </a:t>
            </a:r>
            <a:r>
              <a:rPr lang="en-US" sz="2400" dirty="0"/>
              <a:t>(and therefore useful to learn)</a:t>
            </a:r>
          </a:p>
          <a:p>
            <a:r>
              <a:rPr lang="en-US" sz="2400" dirty="0"/>
              <a:t>The more </a:t>
            </a:r>
            <a:r>
              <a:rPr lang="en-US" sz="2400" b="1" dirty="0"/>
              <a:t>complex</a:t>
            </a:r>
            <a:r>
              <a:rPr lang="en-US" sz="2400" dirty="0"/>
              <a:t> your problem, the more it makes sense to </a:t>
            </a:r>
            <a:r>
              <a:rPr lang="en-US" sz="2400" b="1" dirty="0"/>
              <a:t>organize your code this way</a:t>
            </a:r>
            <a:endParaRPr lang="en-US" sz="2400" dirty="0"/>
          </a:p>
          <a:p>
            <a:r>
              <a:rPr lang="en-US" sz="2400" dirty="0"/>
              <a:t>In Python, it isn’t all or nothing: some parts of your program might be object-oriented, others might be procedural</a:t>
            </a:r>
          </a:p>
          <a:p>
            <a:r>
              <a:rPr lang="en-US" sz="2400" dirty="0"/>
              <a:t>The important part is that your code </a:t>
            </a:r>
            <a:r>
              <a:rPr lang="en-US" sz="2400" b="1" dirty="0"/>
              <a:t>makes sense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41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D309-BABD-2746-ABF4-07AD1029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back to the very beginning…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5BE63F-B43A-0546-845B-A72B3D475844}"/>
              </a:ext>
            </a:extLst>
          </p:cNvPr>
          <p:cNvGrpSpPr/>
          <p:nvPr/>
        </p:nvGrpSpPr>
        <p:grpSpPr>
          <a:xfrm>
            <a:off x="3979165" y="843127"/>
            <a:ext cx="7366001" cy="4881893"/>
            <a:chOff x="1066800" y="1600200"/>
            <a:chExt cx="6502401" cy="4309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C61CE-A99E-FA47-B1BB-4D0EDE318208}"/>
                </a:ext>
              </a:extLst>
            </p:cNvPr>
            <p:cNvGrpSpPr/>
            <p:nvPr/>
          </p:nvGrpSpPr>
          <p:grpSpPr>
            <a:xfrm>
              <a:off x="1066800" y="1600200"/>
              <a:ext cx="6502400" cy="4191001"/>
              <a:chOff x="1066800" y="1600200"/>
              <a:chExt cx="6502400" cy="4191001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47323C4C-58A9-A846-B5A1-2887967A7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562"/>
              <a:stretch/>
            </p:blipFill>
            <p:spPr>
              <a:xfrm>
                <a:off x="1066800" y="1600200"/>
                <a:ext cx="650240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Content Placeholder 4">
                <a:extLst>
                  <a:ext uri="{FF2B5EF4-FFF2-40B4-BE49-F238E27FC236}">
                    <a16:creationId xmlns:a16="http://schemas.microsoft.com/office/drawing/2014/main" id="{047FD012-4AF2-6049-84D4-5F513963D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6634" b="170"/>
              <a:stretch/>
            </p:blipFill>
            <p:spPr>
              <a:xfrm>
                <a:off x="1066800" y="2709336"/>
                <a:ext cx="6502400" cy="30818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123847-7BE4-314C-A035-6005921E007F}"/>
                </a:ext>
              </a:extLst>
            </p:cNvPr>
            <p:cNvSpPr/>
            <p:nvPr/>
          </p:nvSpPr>
          <p:spPr>
            <a:xfrm>
              <a:off x="1066801" y="1600200"/>
              <a:ext cx="6502400" cy="4309533"/>
            </a:xfrm>
            <a:prstGeom prst="rect">
              <a:avLst/>
            </a:prstGeom>
            <a:noFill/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411B9781-C095-1C4E-AB57-528E94EE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459" r="74598" b="170"/>
          <a:stretch/>
        </p:blipFill>
        <p:spPr>
          <a:xfrm>
            <a:off x="3992793" y="3731989"/>
            <a:ext cx="1871133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026301EA-56BE-BC42-8D18-71B96DDE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010" t="66459" r="27703" b="170"/>
          <a:stretch/>
        </p:blipFill>
        <p:spPr>
          <a:xfrm>
            <a:off x="7454791" y="3731989"/>
            <a:ext cx="1862667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8"/>
    </mc:Choice>
    <mc:Fallback xmlns="">
      <p:transition spd="slow" advTm="10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steps </a:t>
            </a:r>
            <a:r>
              <a:rPr lang="en-US" sz="2800" dirty="0"/>
              <a:t>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objects</a:t>
            </a:r>
            <a:r>
              <a:rPr lang="en-US" sz="2800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71440-9486-1446-A4E8-B9E3BD3B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4" r="29123"/>
          <a:stretch/>
        </p:blipFill>
        <p:spPr>
          <a:xfrm>
            <a:off x="7748081" y="1123837"/>
            <a:ext cx="3463278" cy="2612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94D5-5293-B040-A7FE-9DE1AA79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19"/>
          <a:stretch/>
        </p:blipFill>
        <p:spPr>
          <a:xfrm>
            <a:off x="3667148" y="1111408"/>
            <a:ext cx="3593968" cy="2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0"/>
    </mc:Choice>
    <mc:Fallback xmlns="">
      <p:transition spd="slow" advTm="384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 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  <a:p>
            <a:pPr marL="0" indent="0" algn="ctr">
              <a:buNone/>
            </a:pPr>
            <a:endParaRPr lang="en-US" dirty="0"/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more organized (logically)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matches the real world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test / debug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reuse code</a:t>
            </a:r>
          </a:p>
          <a:p>
            <a:pPr marL="585788" indent="-117475"/>
            <a:endParaRPr lang="en-US" dirty="0"/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more “overhead” (need to plan out further in advance)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harder to learn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overkill for small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6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  <a:p>
            <a:pPr marL="0" indent="0" algn="ctr">
              <a:buNone/>
            </a:pPr>
            <a:endParaRPr lang="en-US" dirty="0"/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easy to learn and implement    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only need to think a few steps ahead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much more straightforward</a:t>
            </a:r>
          </a:p>
          <a:p>
            <a:pPr marL="468313" indent="-136525"/>
            <a:endParaRPr lang="en-US" dirty="0"/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can be hard to follow returns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have to pass stuff around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gets “unwieldy” / “clunky”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hard to test / debug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BE4A4-FCA0-E34F-8DF3-8F17C7F04BAC}"/>
              </a:ext>
            </a:extLst>
          </p:cNvPr>
          <p:cNvCxnSpPr/>
          <p:nvPr/>
        </p:nvCxnSpPr>
        <p:spPr>
          <a:xfrm>
            <a:off x="7544235" y="2253321"/>
            <a:ext cx="0" cy="3588821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5C7EF-42B5-5E49-BDAF-CDBE376A14F0}"/>
              </a:ext>
            </a:extLst>
          </p:cNvPr>
          <p:cNvCxnSpPr>
            <a:cxnSpLocks/>
          </p:cNvCxnSpPr>
          <p:nvPr/>
        </p:nvCxnSpPr>
        <p:spPr>
          <a:xfrm flipH="1">
            <a:off x="3585148" y="3941715"/>
            <a:ext cx="8388629" cy="0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7CD044-8D65-EB4D-957D-E506FBFA66F0}"/>
              </a:ext>
            </a:extLst>
          </p:cNvPr>
          <p:cNvSpPr txBox="1"/>
          <p:nvPr/>
        </p:nvSpPr>
        <p:spPr>
          <a:xfrm rot="16200000">
            <a:off x="2506373" y="3757049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CONS                   PROS</a:t>
            </a:r>
          </a:p>
        </p:txBody>
      </p:sp>
    </p:spTree>
    <p:extLst>
      <p:ext uri="{BB962C8B-B14F-4D97-AF65-F5344CB8AC3E}">
        <p14:creationId xmlns:p14="http://schemas.microsoft.com/office/powerpoint/2010/main" val="26148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9"/>
    </mc:Choice>
    <mc:Fallback xmlns="">
      <p:transition spd="slow" advTm="456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steps </a:t>
            </a:r>
            <a:r>
              <a:rPr lang="en-US" sz="2800" dirty="0"/>
              <a:t>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19F35-B1FE-2354-C393-6258C25374E5}"/>
              </a:ext>
            </a:extLst>
          </p:cNvPr>
          <p:cNvSpPr/>
          <p:nvPr/>
        </p:nvSpPr>
        <p:spPr>
          <a:xfrm>
            <a:off x="7823201" y="3072984"/>
            <a:ext cx="4243881" cy="24583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are writing the code for an ATM using imperative programming. What steps does your program follow for a deposit?</a:t>
            </a:r>
          </a:p>
        </p:txBody>
      </p:sp>
    </p:spTree>
    <p:extLst>
      <p:ext uri="{BB962C8B-B14F-4D97-AF65-F5344CB8AC3E}">
        <p14:creationId xmlns:p14="http://schemas.microsoft.com/office/powerpoint/2010/main" val="16772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objects</a:t>
            </a:r>
            <a:r>
              <a:rPr lang="en-US" sz="2800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7563BF-55AC-BBDE-98C5-3EF672290245}"/>
              </a:ext>
            </a:extLst>
          </p:cNvPr>
          <p:cNvSpPr/>
          <p:nvPr/>
        </p:nvSpPr>
        <p:spPr>
          <a:xfrm>
            <a:off x="7823201" y="3072984"/>
            <a:ext cx="4243881" cy="245838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 are writing the code for an ATM using object-oriented programming. What classes and methods does your program need for a deposit?</a:t>
            </a:r>
          </a:p>
        </p:txBody>
      </p:sp>
    </p:spTree>
    <p:extLst>
      <p:ext uri="{BB962C8B-B14F-4D97-AF65-F5344CB8AC3E}">
        <p14:creationId xmlns:p14="http://schemas.microsoft.com/office/powerpoint/2010/main" val="35057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0.4"/>
</p:tagLst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616</TotalTime>
  <Words>797</Words>
  <Application>Microsoft Macintosh PowerPoint</Application>
  <PresentationFormat>Widescreen</PresentationFormat>
  <Paragraphs>120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Corbel</vt:lpstr>
      <vt:lpstr>Courier</vt:lpstr>
      <vt:lpstr>System Font Regular</vt:lpstr>
      <vt:lpstr>Wingdings 2</vt:lpstr>
      <vt:lpstr>Frame</vt:lpstr>
      <vt:lpstr>Intro to Coding with Python– Classes Pt 2</vt:lpstr>
      <vt:lpstr>Plan for Today</vt:lpstr>
      <vt:lpstr>Remember back to the very beginning…</vt:lpstr>
      <vt:lpstr>Imperative (“procedural”) programming</vt:lpstr>
      <vt:lpstr>Object-oriented programming (“OOP”) </vt:lpstr>
      <vt:lpstr>Comparison: pros and cons</vt:lpstr>
      <vt:lpstr>Comparison : pros and cons</vt:lpstr>
      <vt:lpstr>Imperative (“procedural”) programming</vt:lpstr>
      <vt:lpstr>Object-oriented programming (“OOP”) </vt:lpstr>
      <vt:lpstr>RECAP: class definitions (“blueprints”)</vt:lpstr>
      <vt:lpstr>From a blueprint, we can make instances</vt:lpstr>
      <vt:lpstr>Coding the Die class</vt:lpstr>
      <vt:lpstr>Coding the Die class</vt:lpstr>
      <vt:lpstr>Coding the Die class</vt:lpstr>
      <vt:lpstr>Coding the Die class</vt:lpstr>
      <vt:lpstr>What happens if I run this program?</vt:lpstr>
      <vt:lpstr>Using the class</vt:lpstr>
      <vt:lpstr>Creating Die instances</vt:lpstr>
      <vt:lpstr>Lots of possible Die instances</vt:lpstr>
      <vt:lpstr>All from the same blueprint</vt:lpstr>
      <vt:lpstr>class definition vs. instance</vt:lpstr>
      <vt:lpstr>Lingering question</vt:lpstr>
      <vt:lpstr>Think back to our ATM example</vt:lpstr>
      <vt:lpstr>public vs. private</vt:lpstr>
      <vt:lpstr>15-minute exercise</vt:lpstr>
      <vt:lpstr>Big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36</cp:revision>
  <dcterms:created xsi:type="dcterms:W3CDTF">2023-08-03T18:49:17Z</dcterms:created>
  <dcterms:modified xsi:type="dcterms:W3CDTF">2024-03-18T15:03:33Z</dcterms:modified>
</cp:coreProperties>
</file>